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6" r:id="rId5"/>
    <p:sldId id="262" r:id="rId6"/>
    <p:sldId id="264" r:id="rId7"/>
    <p:sldId id="260" r:id="rId8"/>
    <p:sldId id="263" r:id="rId9"/>
    <p:sldId id="265" r:id="rId10"/>
    <p:sldId id="287" r:id="rId11"/>
    <p:sldId id="261" r:id="rId12"/>
    <p:sldId id="267" r:id="rId13"/>
    <p:sldId id="258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2" r:id="rId28"/>
    <p:sldId id="286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4"/>
    <p:restoredTop sz="95872"/>
  </p:normalViewPr>
  <p:slideViewPr>
    <p:cSldViewPr snapToGrid="0">
      <p:cViewPr>
        <p:scale>
          <a:sx n="179" d="100"/>
          <a:sy n="179" d="100"/>
        </p:scale>
        <p:origin x="144" y="-2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22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will be scraping. So go to that page and open the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89723-8DF9-CBDB-10EB-F8DEE192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C7D03-0854-F124-ABB8-1B616A040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FC533-8BE9-3D43-C470-EC3BE52B2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601D-F7A0-65AD-E747-BFA338DE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44B3-AF2F-4400-67F9-C741A04A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4BE0F-C7E4-122F-A75C-0993144D4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80DBB-5118-7362-1D20-5689CF1D5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2820D-F345-5189-CB02-4DFEB4F88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4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9562-EF9D-601D-30EB-66FED2F5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7D6A7-B517-442D-779E-D52C39EB4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7F967-2291-8BA0-A26D-152C329AA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365DB-12C8-F22A-7EE0-098B96FFC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9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63019-F6A3-C07B-B7BE-D1EE3EFD4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105E9-2DA8-7EC6-82F8-886D7E373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C5669-2DA6-679D-581B-91894304A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52C2-ED5A-6713-BEAA-EB55EC097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07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B040-2850-12DB-59A0-09606471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CD5E2-5697-61A2-B221-5EDB8C6A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56612-6FD0-ECD8-C40F-F86016872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74EEC-5452-7DF5-06ED-8E7A5A3F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2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C486-D936-9A1A-F733-7276245D4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B57C3-0541-8A95-52BB-0291028ED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F94961-7AB0-1996-A887-95D925D2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2F54-85AF-C130-2B15-47093CD87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3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B6DC-7061-A0C2-4A40-8722C84B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9A3D6-0AA1-2823-96B3-580ECAEA4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BE886-4BE1-41A4-DF80-6A15BF0EB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8A9B1-4792-E986-BDF3-B6970393E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1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1402F-0DE9-6F58-5D0D-C7B3E9FE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5861-7326-BD02-4656-5664A309D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C42F0-179E-1985-9361-CAC8D182A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07F0-CFAD-326F-0213-04E26FD8D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3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49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DF47-A55D-5D24-36EB-22C649DE4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F8482-FF22-1AE8-1C24-790EB77BE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B8123-4FC6-BDE9-980F-967AD71FA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37FA1-519C-A48B-EEEB-0D552B8D1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3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www.tremendous.com</a:t>
            </a:r>
            <a:r>
              <a:rPr lang="en-US" dirty="0"/>
              <a:t>/blog/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imgres?q</a:t>
            </a:r>
            <a:r>
              <a:rPr lang="en-US" dirty="0"/>
              <a:t>=</a:t>
            </a:r>
            <a:r>
              <a:rPr lang="en-US" dirty="0" err="1"/>
              <a:t>irb&amp;imgurl</a:t>
            </a:r>
            <a:r>
              <a:rPr lang="en-US" dirty="0"/>
              <a:t>=https%3A%2F%2Fwww.nsula.edu%2Fwp-content%2Fuploads%2FScreen-Shot-2022-09-01-at-11.16.17-AM.png&amp;imgrefurl=https%3A%2F%2Fwww.nsula.edu%2Fnsu-irb-announces-changes-updates%2F&amp;docid=ktE_eJUmjLq1NM&amp;tbnid=1F-_7zA2Um8I6M&amp;vet=12ahUKEwiMjsD4lKOKAxUYMVkFHWdrBKcQM3oECBgQAA..i&amp;w=4014&amp;h=1688&amp;hcb=2&amp;ved=2ahUKEwiMjsD4lKOKAxUYMVkFHWdrBKcQM3oECBgQAAwhat-is-an-irb-and-what-purpose-does-it-ser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www.esri.com</a:t>
            </a:r>
            <a:r>
              <a:rPr lang="en-US" dirty="0"/>
              <a:t>/about/newsroom/</a:t>
            </a:r>
            <a:r>
              <a:rPr lang="en-US" dirty="0" err="1"/>
              <a:t>arcuser</a:t>
            </a:r>
            <a:r>
              <a:rPr lang="en-US" dirty="0"/>
              <a:t>/5-reasons-to-use-survey123-for-arcgis/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www.investopedia.com</a:t>
            </a:r>
            <a:r>
              <a:rPr lang="en-US" dirty="0"/>
              <a:t>/terms/c/</a:t>
            </a:r>
            <a:r>
              <a:rPr lang="en-US" dirty="0" err="1"/>
              <a:t>crowdsourcing.asp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03AC-D340-0F19-308D-473329D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C49CE-A21A-4E89-83AB-8FF06F33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88406-B9B0-2BD2-C0DE-475B890C9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What are you doing when you click it? </a:t>
            </a:r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B065-27DA-4A04-406D-DFDA72B9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312E-4481-6DE4-0293-48614A76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FE5F-698A-36C8-C9BF-51164F532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D1A0C-CF27-97AE-3D2C-EB419CC9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9EB1-3B96-30F5-195E-0F2CC021B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install chrome ahead of time and be using the same browser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s.webscraper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slab.lib.virginia.edu/blo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quotes.toscrape.com/" TargetMode="External"/><Relationship Id="rId2" Type="http://schemas.openxmlformats.org/officeDocument/2006/relationships/hyperlink" Target="https://books.toscrap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scraper.io/test-site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apethissite.com/pages/simpl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Collection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B068C-657D-1F00-4458-A74FE9E6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 (Application Programming Interface)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5E43B6-CB6C-1BBA-F3DE-DCE9032E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9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252D0-6496-CE95-0B6E-99A0F9FB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F1F21-BB8B-7E93-9FED-49237F5C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How to Gather – Web Scraping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ACF7B-CA60-27FF-F2CB-8A979B8D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0769" y="2122241"/>
            <a:ext cx="7427413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2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675E6-21DE-E247-8F1A-F909077DA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2F8C0-AB47-9E07-6048-1804F2BA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Gather – Web Scraping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703782-CD60-E625-2081-405E1138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2513331"/>
            <a:ext cx="5828261" cy="364266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B050A9-477F-0F4C-72D9-63C1F48D7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FB14B8-D593-359A-2B1E-230DBE1B8D1F}"/>
              </a:ext>
            </a:extLst>
          </p:cNvPr>
          <p:cNvCxnSpPr>
            <a:cxnSpLocks/>
          </p:cNvCxnSpPr>
          <p:nvPr/>
        </p:nvCxnSpPr>
        <p:spPr>
          <a:xfrm>
            <a:off x="3870728" y="4572000"/>
            <a:ext cx="4277533" cy="0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8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F3C-679B-116E-0891-A55B08C0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Scrape - </a:t>
            </a:r>
            <a:r>
              <a:rPr lang="en-US" dirty="0" err="1"/>
              <a:t>webscraper.io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4FF1-670F-40F4-52BA-4E391712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Options!</a:t>
            </a:r>
          </a:p>
          <a:p>
            <a:pPr lvl="1"/>
            <a:r>
              <a:rPr lang="en-US" dirty="0"/>
              <a:t>Free tools</a:t>
            </a:r>
          </a:p>
          <a:p>
            <a:pPr lvl="2"/>
            <a:r>
              <a:rPr lang="en-US" dirty="0"/>
              <a:t>Speed, scale limitations</a:t>
            </a:r>
          </a:p>
          <a:p>
            <a:pPr lvl="1"/>
            <a:r>
              <a:rPr lang="en-US" dirty="0"/>
              <a:t>Paid Tools</a:t>
            </a:r>
          </a:p>
          <a:p>
            <a:pPr lvl="2"/>
            <a:r>
              <a:rPr lang="en-US" dirty="0"/>
              <a:t>Cost money</a:t>
            </a:r>
          </a:p>
          <a:p>
            <a:pPr lvl="2"/>
            <a:r>
              <a:rPr lang="en-US" dirty="0"/>
              <a:t>Often a lot quicker and more powerful</a:t>
            </a:r>
          </a:p>
          <a:p>
            <a:pPr lvl="1"/>
            <a:r>
              <a:rPr lang="en-US" dirty="0"/>
              <a:t>Custom-built scrapers</a:t>
            </a:r>
          </a:p>
          <a:p>
            <a:pPr lvl="2"/>
            <a:r>
              <a:rPr lang="en-US" dirty="0"/>
              <a:t>Can do just about whatever you want – takes programming exp. </a:t>
            </a:r>
          </a:p>
          <a:p>
            <a:r>
              <a:rPr lang="en-US" dirty="0"/>
              <a:t>We’re going to use </a:t>
            </a:r>
            <a:r>
              <a:rPr lang="en-US" dirty="0" err="1"/>
              <a:t>webscraper.io</a:t>
            </a:r>
            <a:endParaRPr lang="en-US" dirty="0"/>
          </a:p>
          <a:p>
            <a:pPr lvl="1"/>
            <a:r>
              <a:rPr lang="en-US" dirty="0"/>
              <a:t>Freemium</a:t>
            </a:r>
          </a:p>
          <a:p>
            <a:pPr lvl="1"/>
            <a:r>
              <a:rPr lang="en-US" dirty="0"/>
              <a:t>Give you a taste of what and how it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4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04302-1A5D-7118-2F82-E79FC958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 everyone installed?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 scraper&#10;&#10;Description automatically generated">
            <a:extLst>
              <a:ext uri="{FF2B5EF4-FFF2-40B4-BE49-F238E27FC236}">
                <a16:creationId xmlns:a16="http://schemas.microsoft.com/office/drawing/2014/main" id="{BFC29608-1621-6095-5F18-9CDFB333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6239-F9DE-E850-35B3-E2997C65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Installation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BBDB-A798-1501-E334-935B6705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Install Chrome</a:t>
            </a:r>
          </a:p>
          <a:p>
            <a:r>
              <a:rPr lang="en-US" sz="2000" dirty="0"/>
              <a:t>In chrome go to </a:t>
            </a:r>
            <a:r>
              <a:rPr lang="en-US" sz="2000" dirty="0">
                <a:hlinkClick r:id="rId3"/>
              </a:rPr>
              <a:t>https://surveys.webscraper.io/</a:t>
            </a:r>
            <a:endParaRPr lang="en-US" sz="2000" dirty="0"/>
          </a:p>
          <a:p>
            <a:r>
              <a:rPr lang="en-US" sz="2000" dirty="0"/>
              <a:t>Click “install” then “add to chrome” in the new tab. Then “add extension”</a:t>
            </a:r>
          </a:p>
          <a:p>
            <a:r>
              <a:rPr lang="en-US" sz="2000" dirty="0"/>
              <a:t>Will either appear in your extensions bar by default or you might have to click on the “extensions” button and pin it</a:t>
            </a:r>
          </a:p>
          <a:p>
            <a:r>
              <a:rPr lang="en-US" sz="2000" dirty="0"/>
              <a:t>You know you’re good when you see this -&gt;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740F51-B5C1-7A5D-F499-D7FE4AA0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407" r="325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4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9585-61EA-2615-9778-46E64D46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https://scholarslab.lib.virginia.edu/blog/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9A9D2183-45E4-AAB3-1999-FF650CC2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9FB8B-506D-9E2A-070B-CC42B195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487FD5-26B5-777F-31BE-23E10839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8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317D9-328A-A1A9-9F3C-CF6D7CF9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What makes this good for scraping?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5EFF-CDFD-16A9-4AE8-14C4CB25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All on one page! </a:t>
            </a:r>
          </a:p>
          <a:p>
            <a:r>
              <a:rPr lang="en-US" sz="2000" dirty="0"/>
              <a:t>Pagination can also work but is harder</a:t>
            </a:r>
          </a:p>
          <a:p>
            <a:r>
              <a:rPr lang="en-US" sz="2000" dirty="0"/>
              <a:t>Having to log in or dynamically render a page often prohibitive</a:t>
            </a:r>
          </a:p>
          <a:p>
            <a:r>
              <a:rPr lang="en-US" sz="2000" dirty="0"/>
              <a:t>Essentially copy and pasting at scale – works well when it’s mindless and tedious</a:t>
            </a:r>
          </a:p>
        </p:txBody>
      </p:sp>
    </p:spTree>
    <p:extLst>
      <p:ext uri="{BB962C8B-B14F-4D97-AF65-F5344CB8AC3E}">
        <p14:creationId xmlns:p14="http://schemas.microsoft.com/office/powerpoint/2010/main" val="60941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FC662-1E10-0A9F-0A8C-DDC056B0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C40B7E-EE45-ABC3-5928-8EFABAC9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" r="112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A5CA1-81EF-328E-8781-FE32223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Opening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B4DC-27EC-A686-C051-27690CF1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 err="1"/>
              <a:t>Cmd</a:t>
            </a:r>
            <a:r>
              <a:rPr lang="en-US" sz="2000" dirty="0"/>
              <a:t> + opt + I on mac</a:t>
            </a:r>
          </a:p>
          <a:p>
            <a:r>
              <a:rPr lang="en-US" sz="2000" dirty="0"/>
              <a:t>View -&gt; developer </a:t>
            </a:r>
          </a:p>
          <a:p>
            <a:pPr lvl="1"/>
            <a:r>
              <a:rPr lang="en-US" sz="1600" dirty="0"/>
              <a:t>-&gt; developer tools on Windows</a:t>
            </a:r>
          </a:p>
          <a:p>
            <a:r>
              <a:rPr lang="en-US" sz="2000" dirty="0"/>
              <a:t>Different in each browser</a:t>
            </a:r>
          </a:p>
          <a:p>
            <a:r>
              <a:rPr lang="en-US" sz="2000" dirty="0"/>
              <a:t>Using Chrome to standardize</a:t>
            </a:r>
          </a:p>
          <a:p>
            <a:r>
              <a:rPr lang="en-US" sz="2000" dirty="0"/>
              <a:t>It’s a space where you can do lots of tinkering with the underlying code for a webpage.</a:t>
            </a:r>
          </a:p>
          <a:p>
            <a:r>
              <a:rPr lang="en-US" sz="2000" dirty="0"/>
              <a:t>Should see web scraper tab at right – we installed that!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6F68E-C3B5-3C1E-0464-77A9E6D22F72}"/>
              </a:ext>
            </a:extLst>
          </p:cNvPr>
          <p:cNvCxnSpPr>
            <a:cxnSpLocks/>
          </p:cNvCxnSpPr>
          <p:nvPr/>
        </p:nvCxnSpPr>
        <p:spPr>
          <a:xfrm flipH="1">
            <a:off x="10399363" y="4183532"/>
            <a:ext cx="1270861" cy="244099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1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E85B2-CA2E-F4E1-850F-6EEA2AA4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6728C7-51CD-9189-C307-332E888C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28108C-33AD-2525-44B3-860DA0EA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9F42-FEC5-673E-42D3-EEFFE75C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Create a Sitemap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64D3-27B4-34E7-AC3C-5A677036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41" y="231215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Sitemaps list the relationships on the site of interest</a:t>
            </a:r>
          </a:p>
          <a:p>
            <a:r>
              <a:rPr lang="en-US" sz="2000" dirty="0"/>
              <a:t>We have to specify the name (whatever you want) and the start </a:t>
            </a:r>
            <a:r>
              <a:rPr lang="en-US" sz="2000" dirty="0" err="1"/>
              <a:t>url</a:t>
            </a:r>
            <a:r>
              <a:rPr lang="en-US" sz="2000" dirty="0"/>
              <a:t> – </a:t>
            </a:r>
          </a:p>
          <a:p>
            <a:pPr lvl="1"/>
            <a:r>
              <a:rPr lang="en-US" sz="1600" dirty="0">
                <a:hlinkClick r:id="rId3"/>
              </a:rPr>
              <a:t>https://scholarslab.lib.virginia.edu/blog/</a:t>
            </a:r>
            <a:endParaRPr lang="en-US" sz="1600" dirty="0"/>
          </a:p>
          <a:p>
            <a:r>
              <a:rPr lang="en-US" sz="2000" dirty="0"/>
              <a:t>Create new sitemap</a:t>
            </a:r>
          </a:p>
          <a:p>
            <a:r>
              <a:rPr lang="en-US" sz="2000" dirty="0"/>
              <a:t>Start URL is the root of our scrape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23E7-0422-269F-8986-473CA79F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77" y="0"/>
            <a:ext cx="5237782" cy="32736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BDDF5A-2854-611F-F3AD-E94E22B6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39" y="3449987"/>
            <a:ext cx="5452820" cy="34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6853-976C-9769-89EC-B079693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2B6D-6AF7-F465-2311-EDCD9489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gather</a:t>
            </a:r>
          </a:p>
          <a:p>
            <a:r>
              <a:rPr lang="en-US" dirty="0"/>
              <a:t>How to gather</a:t>
            </a:r>
          </a:p>
          <a:p>
            <a:r>
              <a:rPr lang="en-US" dirty="0"/>
              <a:t>Ways to do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4D498-A5E8-0DBA-A372-37CC8B6A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9BF9D-EF19-28CF-B627-B010726E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Create a Sitemap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F8FA-46F4-BE0B-0DAD-468AF48D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Add a new selector</a:t>
            </a:r>
          </a:p>
          <a:p>
            <a:r>
              <a:rPr lang="en-US" sz="1800" dirty="0"/>
              <a:t>From within the next interface, click “select” and check multiple</a:t>
            </a:r>
          </a:p>
          <a:p>
            <a:r>
              <a:rPr lang="en-US" sz="1800" dirty="0"/>
              <a:t>Then click the things on the page that you want to copy. </a:t>
            </a:r>
          </a:p>
          <a:p>
            <a:r>
              <a:rPr lang="en-US" sz="1800" dirty="0"/>
              <a:t>You will have to scroll down to grab all the posts.</a:t>
            </a:r>
          </a:p>
          <a:p>
            <a:pPr lvl="1"/>
            <a:r>
              <a:rPr lang="en-US" sz="1800" dirty="0"/>
              <a:t>Why is that?</a:t>
            </a:r>
          </a:p>
          <a:p>
            <a:r>
              <a:rPr lang="en-US" sz="1800" dirty="0"/>
              <a:t>Change “type” from “text” to “link”</a:t>
            </a:r>
          </a:p>
          <a:p>
            <a:pPr lvl="1"/>
            <a:r>
              <a:rPr lang="en-US" sz="1800" dirty="0"/>
              <a:t>Why do we think we need that?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171863-8459-CB77-8842-D664D980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B88B7E8-AED3-4C3D-4601-D109B857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3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CC2FB-82E2-2E42-CD04-BF721791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89829-BBA1-0EF0-BF9E-1DF54221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Added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C1D8-40BB-D94F-A6B7-DA7D3548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/>
              <a:t>Click done selecting</a:t>
            </a:r>
          </a:p>
          <a:p>
            <a:r>
              <a:rPr lang="en-US" sz="1800"/>
              <a:t>Then save</a:t>
            </a:r>
          </a:p>
          <a:p>
            <a:r>
              <a:rPr lang="en-US" sz="1800"/>
              <a:t>We now have one set of things ready to be copied</a:t>
            </a:r>
          </a:p>
          <a:p>
            <a:endParaRPr lang="en-US" sz="180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BDF31E2-8BF1-B733-A8FD-9F72BA650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773DF4C-9E5D-8CA3-33D8-847489FC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8EBA0-76A8-0AE2-4CEF-917EC4FB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0318D-3897-12D4-EE08-29B20EE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 a Child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E70F-9966-226B-ADEA-9CDF744C1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Once we save, we should see our selector.</a:t>
            </a:r>
          </a:p>
          <a:p>
            <a:r>
              <a:rPr lang="en-US" sz="1800" dirty="0"/>
              <a:t>We can check our work by hitting ”data preview”</a:t>
            </a:r>
          </a:p>
          <a:p>
            <a:r>
              <a:rPr lang="en-US" sz="1800" dirty="0"/>
              <a:t>That gets all our links, but we want the posts too!</a:t>
            </a:r>
          </a:p>
          <a:p>
            <a:r>
              <a:rPr lang="en-US" sz="1800" dirty="0"/>
              <a:t>We go through the same process to add a child selector.</a:t>
            </a:r>
          </a:p>
          <a:p>
            <a:r>
              <a:rPr lang="en-US" sz="1800" dirty="0"/>
              <a:t>Click on the “links” ID to make a child selector by clicking “add new selector”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141788-1548-DD88-5A27-240D07705D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81581"/>
            <a:ext cx="5457817" cy="33375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8ACFA7-7AB6-8CE0-C19B-17A45B26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610" y="74628"/>
            <a:ext cx="5457817" cy="333756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BF2C28-604D-EDC8-73E5-97F415092BCD}"/>
              </a:ext>
            </a:extLst>
          </p:cNvPr>
          <p:cNvCxnSpPr/>
          <p:nvPr/>
        </p:nvCxnSpPr>
        <p:spPr>
          <a:xfrm flipH="1" flipV="1">
            <a:off x="6772508" y="6372253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4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E0901-2DEE-C541-2FBD-66D43743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B793F-491D-9DD8-50E1-34B6A96F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Make our Post Selectors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9ED1-A138-6760-BF39-4264B139F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Once you have hit “add new selector” from within the links selector…</a:t>
            </a:r>
          </a:p>
          <a:p>
            <a:r>
              <a:rPr lang="en-US" sz="1800" dirty="0"/>
              <a:t>Navigate to a post page</a:t>
            </a:r>
          </a:p>
          <a:p>
            <a:r>
              <a:rPr lang="en-US" sz="1800" dirty="0"/>
              <a:t>Label this selector ”title”</a:t>
            </a:r>
          </a:p>
          <a:p>
            <a:r>
              <a:rPr lang="en-US" sz="1800" dirty="0"/>
              <a:t>This time we will use “text” for type. </a:t>
            </a:r>
          </a:p>
          <a:p>
            <a:r>
              <a:rPr lang="en-US" sz="1800" dirty="0"/>
              <a:t>Use the select process to click on the title. </a:t>
            </a:r>
          </a:p>
          <a:p>
            <a:r>
              <a:rPr lang="en-US" sz="1800" dirty="0"/>
              <a:t>Make sure the “links” ID is selected as the parent selector.</a:t>
            </a:r>
          </a:p>
          <a:p>
            <a:r>
              <a:rPr lang="en-US" sz="1800" dirty="0"/>
              <a:t>Save</a:t>
            </a:r>
          </a:p>
          <a:p>
            <a:r>
              <a:rPr lang="en-US" sz="1800" dirty="0"/>
              <a:t>We have to do this for each piece of the page we want.</a:t>
            </a:r>
          </a:p>
          <a:p>
            <a:r>
              <a:rPr lang="en-US" sz="1800" dirty="0"/>
              <a:t>Repeat the process for the other pieces of the page. Make a text selector for the title, the author, the date, and the post content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1BE297B-72B0-BD60-996F-01209AAD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8" y="3395869"/>
            <a:ext cx="5457817" cy="33375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DB00F4F-1175-4BC3-7015-AB9C3246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8" y="91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38E2A-B9CD-283C-EF80-C381246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CE4AEC5-8B01-7BC8-A39D-B73F4A97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F0C57C-309C-C8F6-1676-46B152B8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2F496-A8AF-AAB7-9B51-125D2A58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Start the Scrape</a:t>
            </a:r>
            <a:endParaRPr lang="en-US" sz="29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9937-9805-6E47-A338-19A55B4A4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37B6E4-81BB-990C-B5A5-93C363808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85DD-98A8-2E89-AD8F-5986B90AD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Now we’re ready to start.</a:t>
            </a:r>
          </a:p>
          <a:p>
            <a:r>
              <a:rPr lang="en-US" sz="1800" dirty="0"/>
              <a:t>Click the dropdown at the top with your sitemap title in it and select “scrape”</a:t>
            </a:r>
          </a:p>
          <a:p>
            <a:r>
              <a:rPr lang="en-US" sz="1800" dirty="0"/>
              <a:t>Why do we think the first options are about delay intervals?</a:t>
            </a:r>
          </a:p>
          <a:p>
            <a:r>
              <a:rPr lang="en-US" sz="1800" dirty="0"/>
              <a:t>Start your scrape</a:t>
            </a:r>
          </a:p>
          <a:p>
            <a:r>
              <a:rPr lang="en-US" sz="1800" dirty="0"/>
              <a:t>If all goes well, </a:t>
            </a:r>
            <a:r>
              <a:rPr lang="en-US" sz="1800" dirty="0" err="1"/>
              <a:t>webscraper</a:t>
            </a:r>
            <a:r>
              <a:rPr lang="en-US" sz="1800" dirty="0"/>
              <a:t> will pop open a new window where you will see the system paging through your scrape</a:t>
            </a:r>
          </a:p>
          <a:p>
            <a:r>
              <a:rPr lang="en-US" sz="1800" dirty="0"/>
              <a:t>You’ll also notice in the original tab that it tells you to refresh to see the data as it comes in.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C823FD-6DA2-ECF9-590C-58B72C6A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98" y="260428"/>
            <a:ext cx="5731809" cy="35823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9F3154-53D3-5075-D952-46348EDDC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398" y="3429000"/>
            <a:ext cx="5731809" cy="3582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020901-BD91-F9B2-33FC-2E3DAA030008}"/>
              </a:ext>
            </a:extLst>
          </p:cNvPr>
          <p:cNvCxnSpPr/>
          <p:nvPr/>
        </p:nvCxnSpPr>
        <p:spPr>
          <a:xfrm flipH="1" flipV="1">
            <a:off x="6833468" y="3053459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5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02A91-F3DD-C899-DF37-17B321BE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DCD9-24F4-6C2C-1DE4-978FDB6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9EBE-73DF-A8EA-1BEC-712D6040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sz="1600" dirty="0"/>
              <a:t>This will take quite a while depending on your site. </a:t>
            </a:r>
          </a:p>
          <a:p>
            <a:r>
              <a:rPr lang="en-US" sz="1600" dirty="0"/>
              <a:t>Have to leave your page and scrape open!</a:t>
            </a:r>
          </a:p>
          <a:p>
            <a:pPr lvl="1"/>
            <a:r>
              <a:rPr lang="en-US" sz="1600" dirty="0"/>
              <a:t>Alas that is why this is free and not paid.</a:t>
            </a:r>
          </a:p>
          <a:p>
            <a:r>
              <a:rPr lang="en-US" sz="1600" dirty="0"/>
              <a:t>When you’re done, click “Export Data” from the same dropdown and select .CSV</a:t>
            </a:r>
          </a:p>
          <a:p>
            <a:r>
              <a:rPr lang="en-US" sz="1600" dirty="0"/>
              <a:t>Voila! We have a new dataset.</a:t>
            </a:r>
          </a:p>
          <a:p>
            <a:r>
              <a:rPr lang="en-US" sz="1600" dirty="0"/>
              <a:t>How does it look? Is there anything we would change?</a:t>
            </a:r>
          </a:p>
          <a:p>
            <a:pPr lvl="1"/>
            <a:r>
              <a:rPr lang="en-US" sz="1600" dirty="0"/>
              <a:t>A preview of next week!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B969E7-FBF6-84DE-105A-EE38D6E2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00" r="-1" b="15290"/>
          <a:stretch/>
        </p:blipFill>
        <p:spPr>
          <a:xfrm>
            <a:off x="6096000" y="3761386"/>
            <a:ext cx="6108520" cy="3096614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45BD34-E0E6-7A26-5885-64FB3865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6092953" cy="38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17CF5-0262-B755-1B0A-F4E88987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Robots.txt</a:t>
            </a:r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B460F68-CEFA-D87A-9C16-ED328015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06" y="1845426"/>
            <a:ext cx="946873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4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61BA-5BAA-CE89-C4DC-86671BAC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4E37-7916-6002-856F-86D73D3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Remaining</a:t>
            </a:r>
            <a:br>
              <a:rPr lang="en-US" dirty="0"/>
            </a:br>
            <a:r>
              <a:rPr lang="en-US" dirty="0"/>
              <a:t>Practice on Some Other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96CC-94D4-774F-8FF2-699EAB6A8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https://books.toscrape.com/</a:t>
            </a:r>
            <a:endParaRPr lang="en-US" dirty="0"/>
          </a:p>
          <a:p>
            <a:r>
              <a:rPr lang="en-US" dirty="0">
                <a:hlinkClick r:id="rId3"/>
              </a:rPr>
              <a:t>https://quotes.toscrape.com/</a:t>
            </a:r>
            <a:endParaRPr lang="en-US" dirty="0"/>
          </a:p>
          <a:p>
            <a:r>
              <a:rPr lang="en-US" dirty="0">
                <a:hlinkClick r:id="rId4"/>
              </a:rPr>
              <a:t>https://webscraper.io/test-sites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63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1939-818E-EA2C-8DC5-81396F52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64E2A-AA21-C567-6FD0-D4E9A1FF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data out there</a:t>
            </a:r>
          </a:p>
          <a:p>
            <a:r>
              <a:rPr lang="en-US" dirty="0"/>
              <a:t>Range of ways to gather it</a:t>
            </a:r>
          </a:p>
          <a:p>
            <a:r>
              <a:rPr lang="en-US" dirty="0"/>
              <a:t>Do so with care</a:t>
            </a:r>
          </a:p>
          <a:p>
            <a:r>
              <a:rPr lang="en-US" dirty="0"/>
              <a:t>Does your plan pass the smell test? IRB?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1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D76C-9B8D-46EC-DE68-6DF37A0C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C2C7-F5C6-3026-E847-E22AC333A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Practice scraping! Use </a:t>
            </a:r>
            <a:r>
              <a:rPr lang="en-US" b="0" i="0" dirty="0" err="1">
                <a:solidFill>
                  <a:srgbClr val="5C5962"/>
                </a:solidFill>
                <a:effectLst/>
                <a:latin typeface="system-ui"/>
              </a:rPr>
              <a:t>webscraper.io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 to scrape this </a:t>
            </a:r>
            <a:r>
              <a:rPr lang="en-US" b="0" i="0" dirty="0">
                <a:solidFill>
                  <a:srgbClr val="7253ED"/>
                </a:solidFill>
                <a:effectLst/>
                <a:latin typeface="system-ui"/>
                <a:hlinkClick r:id="rId2"/>
              </a:rPr>
              <a:t>simple countries of the world example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. By Friday at 9:00 AM, send me a CSV of your results.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Identify three other sites that contain data you might be interested in collecting. Think especially about different kinds of content, especially those related to arts, culture, and the humanities. </a:t>
            </a:r>
            <a:r>
              <a:rPr lang="en-US" b="0" i="0">
                <a:solidFill>
                  <a:srgbClr val="5C5962"/>
                </a:solidFill>
                <a:effectLst/>
                <a:latin typeface="system-ui"/>
              </a:rPr>
              <a:t>Share them by Friday at 9:00 AM.</a:t>
            </a:r>
          </a:p>
        </p:txBody>
      </p:sp>
    </p:spTree>
    <p:extLst>
      <p:ext uri="{BB962C8B-B14F-4D97-AF65-F5344CB8AC3E}">
        <p14:creationId xmlns:p14="http://schemas.microsoft.com/office/powerpoint/2010/main" val="251154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BE7B-E94F-5309-1AA7-F86343D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EFB2-2C9F-0A6E-BD31-447418FB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AFDB-6308-4DFB-9E0D-97054D74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C94C-2ADC-70D2-90EB-1B2CCD0C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7246-DB94-B88A-0658-01F18957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being done!</a:t>
            </a:r>
          </a:p>
          <a:p>
            <a:r>
              <a:rPr lang="en-US" dirty="0"/>
              <a:t>Make the world better</a:t>
            </a:r>
          </a:p>
          <a:p>
            <a:r>
              <a:rPr lang="en-US" dirty="0"/>
              <a:t>Make something you care about last</a:t>
            </a:r>
          </a:p>
          <a:p>
            <a:r>
              <a:rPr lang="en-US" dirty="0"/>
              <a:t>Because otherwise someone else will do it instead/in spite of you</a:t>
            </a:r>
          </a:p>
        </p:txBody>
      </p:sp>
    </p:spTree>
    <p:extLst>
      <p:ext uri="{BB962C8B-B14F-4D97-AF65-F5344CB8AC3E}">
        <p14:creationId xmlns:p14="http://schemas.microsoft.com/office/powerpoint/2010/main" val="5759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8E9E-F391-EBB1-9E5C-4D61EC8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0C47-6A6A-5346-026B-4681D56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Gather – Passively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CE93-1340-55CE-55E7-FD0CBAFD4A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3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1045D-7848-D6B5-95E9-A15EA023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28FEB-08E7-2D44-774F-9E7C681F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How to Gather - Ethics</a:t>
            </a:r>
          </a:p>
        </p:txBody>
      </p:sp>
      <p:pic>
        <p:nvPicPr>
          <p:cNvPr id="2052" name="Picture 4" descr="When you need an IRB: for social and behavioral research, biomedical research, and research involving identifiable private information.">
            <a:extLst>
              <a:ext uri="{FF2B5EF4-FFF2-40B4-BE49-F238E27FC236}">
                <a16:creationId xmlns:a16="http://schemas.microsoft.com/office/drawing/2014/main" id="{C89181BD-989A-EE03-D409-A65FED6A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810658"/>
            <a:ext cx="5828261" cy="28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B14C696-2BD6-E356-FD16-99B855622A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000076"/>
            <a:ext cx="5828261" cy="24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41DB9-6DAB-4212-41D8-FAA2B060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Ways to Gather - Individually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94066-4046-096A-E8AB-891C69B5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Survey 123 (at right)</a:t>
            </a:r>
          </a:p>
          <a:p>
            <a:r>
              <a:rPr lang="en-US" sz="2000" dirty="0"/>
              <a:t>Google forms</a:t>
            </a:r>
          </a:p>
          <a:p>
            <a:pPr lvl="1"/>
            <a:r>
              <a:rPr lang="en-US" sz="1600" dirty="0"/>
              <a:t>Can pull directly into spreadsheet</a:t>
            </a:r>
          </a:p>
          <a:p>
            <a:r>
              <a:rPr lang="en-US" sz="2000" dirty="0"/>
              <a:t>Direct interviews</a:t>
            </a:r>
          </a:p>
          <a:p>
            <a:r>
              <a:rPr lang="en-US" sz="2000" dirty="0"/>
              <a:t>Best practice is to compensate subjects</a:t>
            </a:r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25D5A-1CC7-D18A-86AA-1567694C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" r="1149" b="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4782B-AF29-FBC8-DEBA-39F268F9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0416-A00F-1CD0-BD36-74CAD08D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Ways to Gather - Crowdsourcing</a:t>
            </a:r>
          </a:p>
        </p:txBody>
      </p:sp>
      <p:pic>
        <p:nvPicPr>
          <p:cNvPr id="3074" name="Picture 2" descr="Crowdsourcing">
            <a:extLst>
              <a:ext uri="{FF2B5EF4-FFF2-40B4-BE49-F238E27FC236}">
                <a16:creationId xmlns:a16="http://schemas.microsoft.com/office/drawing/2014/main" id="{42A0259D-ADA4-DA79-A3AE-AC765BC7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367625"/>
            <a:ext cx="5828261" cy="3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0BC7D84A-F30C-94D4-89E7-7A9DA9CE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9C9B6-FFE6-B683-4D3A-D2764383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6FD66C9-991B-3A9B-60B8-5137319B4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8816-7451-EC82-0A36-C4A90A6A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E6F83-8CE5-F04A-85A2-B2A69EA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xamples of reCAPTCHA V3">
            <a:extLst>
              <a:ext uri="{FF2B5EF4-FFF2-40B4-BE49-F238E27FC236}">
                <a16:creationId xmlns:a16="http://schemas.microsoft.com/office/drawing/2014/main" id="{CF07F091-CFC3-16E3-D691-72231E6A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8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1302</Words>
  <Application>Microsoft Macintosh PowerPoint</Application>
  <PresentationFormat>Widescreen</PresentationFormat>
  <Paragraphs>160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system-ui</vt:lpstr>
      <vt:lpstr>Office Theme</vt:lpstr>
      <vt:lpstr>Collection Week 4</vt:lpstr>
      <vt:lpstr>On Gathering</vt:lpstr>
      <vt:lpstr>Why Gather?</vt:lpstr>
      <vt:lpstr>Why Gather?</vt:lpstr>
      <vt:lpstr>How to Gather – Passively</vt:lpstr>
      <vt:lpstr>How to Gather - Ethics</vt:lpstr>
      <vt:lpstr>Ways to Gather - Individually</vt:lpstr>
      <vt:lpstr>Ways to Gather - Crowdsourcing</vt:lpstr>
      <vt:lpstr>PowerPoint Presentation</vt:lpstr>
      <vt:lpstr>API (Application Programming Interface)</vt:lpstr>
      <vt:lpstr>How to Gather – Web Scraping</vt:lpstr>
      <vt:lpstr>How to Gather – Web Scraping</vt:lpstr>
      <vt:lpstr>How to Scrape - webscraper.io</vt:lpstr>
      <vt:lpstr>Has everyone installed?</vt:lpstr>
      <vt:lpstr>Installation Steps</vt:lpstr>
      <vt:lpstr>https://scholarslab.lib.virginia.edu/blog/</vt:lpstr>
      <vt:lpstr>What makes this good for scraping?</vt:lpstr>
      <vt:lpstr>Opening Developer Tools</vt:lpstr>
      <vt:lpstr>Create a Sitemap</vt:lpstr>
      <vt:lpstr>Create a Sitemap</vt:lpstr>
      <vt:lpstr>Added Selector</vt:lpstr>
      <vt:lpstr>Add a Child Selector</vt:lpstr>
      <vt:lpstr>Make our Post Selectors</vt:lpstr>
      <vt:lpstr>Start the Scrape</vt:lpstr>
      <vt:lpstr>Wrapping Up</vt:lpstr>
      <vt:lpstr>Robots.txt</vt:lpstr>
      <vt:lpstr>Time Remaining Practice on Some Other Sites</vt:lpstr>
      <vt:lpstr>Takeaways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165</cp:revision>
  <dcterms:created xsi:type="dcterms:W3CDTF">2024-12-10T15:14:51Z</dcterms:created>
  <dcterms:modified xsi:type="dcterms:W3CDTF">2025-02-04T15:59:18Z</dcterms:modified>
</cp:coreProperties>
</file>